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70" r:id="rId9"/>
    <p:sldId id="261" r:id="rId10"/>
    <p:sldId id="262" r:id="rId11"/>
    <p:sldId id="263" r:id="rId12"/>
    <p:sldId id="271" r:id="rId13"/>
    <p:sldId id="264" r:id="rId14"/>
    <p:sldId id="265" r:id="rId15"/>
    <p:sldId id="266" r:id="rId16"/>
    <p:sldId id="272" r:id="rId17"/>
    <p:sldId id="267" r:id="rId18"/>
    <p:sldId id="273" r:id="rId1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3BF27-CB3B-45E7-85D2-04AA5428E438}" v="22" dt="2021-04-24T09:42:12.99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8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DE4B4-E0F7-4EAA-9650-F66943A36F11}" type="datetimeFigureOut">
              <a:rPr lang="en-GB" smtClean="0"/>
              <a:t>24/04/2021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4D301-ECC7-4F4D-AA8F-60759658AE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16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D301-ECC7-4F4D-AA8F-60759658AE7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31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A389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A389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A389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54895" y="3903669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987899"/>
                </a:lnTo>
                <a:lnTo>
                  <a:pt x="0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F06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81162" y="3903669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987899"/>
                </a:lnTo>
                <a:lnTo>
                  <a:pt x="989099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F06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170273" y="3903669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987899"/>
                </a:lnTo>
                <a:lnTo>
                  <a:pt x="0" y="0"/>
                </a:lnTo>
                <a:lnTo>
                  <a:pt x="989099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D13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54757" y="3903682"/>
            <a:ext cx="989330" cy="988060"/>
          </a:xfrm>
          <a:custGeom>
            <a:avLst/>
            <a:gdLst/>
            <a:ahLst/>
            <a:cxnLst/>
            <a:rect l="l" t="t" r="r" b="b"/>
            <a:pathLst>
              <a:path w="989329" h="988060">
                <a:moveTo>
                  <a:pt x="989099" y="987899"/>
                </a:moveTo>
                <a:lnTo>
                  <a:pt x="0" y="0"/>
                </a:lnTo>
                <a:lnTo>
                  <a:pt x="989099" y="0"/>
                </a:lnTo>
                <a:lnTo>
                  <a:pt x="989099" y="987899"/>
                </a:lnTo>
                <a:close/>
              </a:path>
            </a:pathLst>
          </a:custGeom>
          <a:solidFill>
            <a:srgbClr val="9B25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891594"/>
            <a:ext cx="9144000" cy="252095"/>
          </a:xfrm>
          <a:custGeom>
            <a:avLst/>
            <a:gdLst/>
            <a:ahLst/>
            <a:cxnLst/>
            <a:rect l="l" t="t" r="r" b="b"/>
            <a:pathLst>
              <a:path w="9144000" h="252095">
                <a:moveTo>
                  <a:pt x="9143999" y="251999"/>
                </a:moveTo>
                <a:lnTo>
                  <a:pt x="0" y="251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2519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233883"/>
            <a:ext cx="8374549" cy="753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A389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249" y="1253750"/>
            <a:ext cx="8193500" cy="2033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6098378" y="4"/>
            <a:ext cx="3046095" cy="2030730"/>
            <a:chOff x="6098378" y="4"/>
            <a:chExt cx="3046095" cy="2030730"/>
          </a:xfrm>
        </p:grpSpPr>
        <p:sp>
          <p:nvSpPr>
            <p:cNvPr id="4" name="object 4"/>
            <p:cNvSpPr/>
            <p:nvPr/>
          </p:nvSpPr>
          <p:spPr>
            <a:xfrm>
              <a:off x="8128803" y="1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9" y="1015199"/>
                  </a:moveTo>
                  <a:lnTo>
                    <a:pt x="0" y="1015199"/>
                  </a:lnTo>
                  <a:lnTo>
                    <a:pt x="0" y="0"/>
                  </a:lnTo>
                  <a:lnTo>
                    <a:pt x="1015199" y="0"/>
                  </a:lnTo>
                  <a:lnTo>
                    <a:pt x="1015199" y="1015199"/>
                  </a:lnTo>
                  <a:close/>
                </a:path>
              </a:pathLst>
            </a:custGeom>
            <a:solidFill>
              <a:srgbClr val="212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3463" y="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9" y="1015199"/>
                  </a:moveTo>
                  <a:lnTo>
                    <a:pt x="0" y="1015199"/>
                  </a:lnTo>
                  <a:lnTo>
                    <a:pt x="1015199" y="0"/>
                  </a:lnTo>
                  <a:lnTo>
                    <a:pt x="1015199" y="1015199"/>
                  </a:lnTo>
                  <a:close/>
                </a:path>
              </a:pathLst>
            </a:custGeom>
            <a:solidFill>
              <a:srgbClr val="3849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3588" y="10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0" y="1015199"/>
                  </a:moveTo>
                  <a:lnTo>
                    <a:pt x="0" y="0"/>
                  </a:lnTo>
                  <a:lnTo>
                    <a:pt x="1015199" y="0"/>
                  </a:lnTo>
                  <a:lnTo>
                    <a:pt x="0" y="1015199"/>
                  </a:lnTo>
                  <a:close/>
                </a:path>
              </a:pathLst>
            </a:custGeom>
            <a:solidFill>
              <a:srgbClr val="78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8378" y="96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199" y="1015199"/>
                  </a:moveTo>
                  <a:lnTo>
                    <a:pt x="0" y="0"/>
                  </a:lnTo>
                  <a:lnTo>
                    <a:pt x="1015199" y="0"/>
                  </a:lnTo>
                  <a:lnTo>
                    <a:pt x="1015199" y="1015199"/>
                  </a:lnTo>
                  <a:close/>
                </a:path>
              </a:pathLst>
            </a:custGeom>
            <a:solidFill>
              <a:srgbClr val="212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8789" y="1015375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199" y="1015200"/>
                  </a:moveTo>
                  <a:lnTo>
                    <a:pt x="0" y="0"/>
                  </a:lnTo>
                  <a:lnTo>
                    <a:pt x="1015199" y="0"/>
                  </a:lnTo>
                  <a:lnTo>
                    <a:pt x="1015199" y="1015200"/>
                  </a:lnTo>
                  <a:close/>
                </a:path>
              </a:pathLst>
            </a:custGeom>
            <a:solidFill>
              <a:srgbClr val="78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1124" y="1217911"/>
            <a:ext cx="6720275" cy="4514696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04"/>
              </a:spcBef>
            </a:pPr>
            <a:r>
              <a:rPr lang="en-GB" sz="4200" spc="-30" dirty="0">
                <a:solidFill>
                  <a:srgbClr val="FFFFFF"/>
                </a:solidFill>
              </a:rPr>
              <a:t>Analysis of Venue Places of Ankara</a:t>
            </a:r>
            <a:br>
              <a:rPr lang="tr-TR" sz="4200" spc="-30" dirty="0">
                <a:solidFill>
                  <a:srgbClr val="FFFFFF"/>
                </a:solidFill>
              </a:rPr>
            </a:br>
            <a:br>
              <a:rPr lang="sv-SE" sz="4200" spc="-30" dirty="0">
                <a:solidFill>
                  <a:srgbClr val="FFFFFF"/>
                </a:solidFill>
              </a:rPr>
            </a:br>
            <a:r>
              <a:rPr lang="tr-TR" sz="4200" spc="-30" dirty="0">
                <a:solidFill>
                  <a:srgbClr val="FFFFFF"/>
                </a:solidFill>
              </a:rPr>
              <a:t>Fatma Betül Akyol</a:t>
            </a:r>
            <a:br>
              <a:rPr lang="tr-TR" sz="4200" spc="-30" dirty="0">
                <a:solidFill>
                  <a:srgbClr val="FFFFFF"/>
                </a:solidFill>
              </a:rPr>
            </a:br>
            <a:r>
              <a:rPr lang="tr-TR" sz="4200" spc="-30" dirty="0">
                <a:solidFill>
                  <a:srgbClr val="FFFFFF"/>
                </a:solidFill>
              </a:rPr>
              <a:t>24/04/2021</a:t>
            </a:r>
            <a:br>
              <a:rPr lang="tr-TR" sz="4200" spc="-30" dirty="0">
                <a:solidFill>
                  <a:srgbClr val="FFFFFF"/>
                </a:solidFill>
              </a:rPr>
            </a:br>
            <a:br>
              <a:rPr lang="sv-SE" sz="4200" spc="-30" dirty="0">
                <a:solidFill>
                  <a:srgbClr val="FFFFFF"/>
                </a:solidFill>
              </a:rPr>
            </a:br>
            <a:endParaRPr lang="sv-SE" sz="4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470832"/>
            <a:ext cx="8063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15" dirty="0" err="1"/>
              <a:t>Visualization</a:t>
            </a:r>
            <a:r>
              <a:rPr lang="tr-TR" spc="15" dirty="0"/>
              <a:t> of </a:t>
            </a:r>
            <a:r>
              <a:rPr lang="tr-TR" spc="15" dirty="0" err="1"/>
              <a:t>restaurant</a:t>
            </a:r>
            <a:r>
              <a:rPr lang="tr-TR" spc="15" dirty="0"/>
              <a:t> </a:t>
            </a:r>
            <a:r>
              <a:rPr lang="tr-TR" spc="15" dirty="0" err="1"/>
              <a:t>venues</a:t>
            </a:r>
            <a:r>
              <a:rPr lang="tr-TR" spc="15" dirty="0"/>
              <a:t> in Ankara</a:t>
            </a:r>
            <a:endParaRPr spc="-20" dirty="0"/>
          </a:p>
        </p:txBody>
      </p:sp>
      <p:sp>
        <p:nvSpPr>
          <p:cNvPr id="6" name="object 6"/>
          <p:cNvSpPr txBox="1"/>
          <p:nvPr/>
        </p:nvSpPr>
        <p:spPr>
          <a:xfrm>
            <a:off x="5961362" y="1297820"/>
            <a:ext cx="7772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Mean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-0.25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4137" y="3150770"/>
            <a:ext cx="7346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Mean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1.02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3812" y="1483195"/>
            <a:ext cx="558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p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&lt;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0.001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4D8283C-B276-49A1-867D-24958983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8915400" cy="35672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233883"/>
            <a:ext cx="8374549" cy="37779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lang="tr-TR" sz="2400" spc="60" dirty="0"/>
              <a:t>Analysis </a:t>
            </a:r>
            <a:r>
              <a:rPr lang="en-GB" sz="2400" spc="60" dirty="0"/>
              <a:t>of </a:t>
            </a:r>
            <a:r>
              <a:rPr lang="tr-TR" sz="2400" spc="60" dirty="0" err="1"/>
              <a:t>cafe</a:t>
            </a:r>
            <a:r>
              <a:rPr lang="tr-TR" sz="2400" spc="60" dirty="0"/>
              <a:t> </a:t>
            </a:r>
            <a:r>
              <a:rPr lang="en-GB" sz="2400" spc="60" dirty="0"/>
              <a:t>venues</a:t>
            </a:r>
            <a:endParaRPr spc="-45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866B766-9FC8-49BE-B990-BED16CFFF7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742950"/>
            <a:ext cx="7620000" cy="259080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DCD3DEA9-DF04-4072-BF60-6331C3BA0F7F}"/>
              </a:ext>
            </a:extLst>
          </p:cNvPr>
          <p:cNvSpPr txBox="1"/>
          <p:nvPr/>
        </p:nvSpPr>
        <p:spPr>
          <a:xfrm>
            <a:off x="152400" y="3562350"/>
            <a:ext cx="6324600" cy="152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tr-TR" dirty="0">
                <a:latin typeface="Trebuchet MS"/>
                <a:cs typeface="Trebuchet MS"/>
              </a:rPr>
              <a:t>C</a:t>
            </a:r>
            <a:r>
              <a:rPr lang="en-GB" sz="1800" dirty="0" err="1">
                <a:latin typeface="Trebuchet MS"/>
                <a:cs typeface="Trebuchet MS"/>
              </a:rPr>
              <a:t>afe</a:t>
            </a:r>
            <a:r>
              <a:rPr lang="en-GB" sz="1800" dirty="0">
                <a:latin typeface="Trebuchet MS"/>
                <a:cs typeface="Trebuchet MS"/>
              </a:rPr>
              <a:t> venues has been examined </a:t>
            </a:r>
            <a:r>
              <a:rPr lang="en-GB" sz="1800" dirty="0" err="1">
                <a:latin typeface="Trebuchet MS"/>
                <a:cs typeface="Trebuchet MS"/>
              </a:rPr>
              <a:t>seperately</a:t>
            </a:r>
            <a:r>
              <a:rPr lang="en-GB" sz="1800" dirty="0">
                <a:latin typeface="Trebuchet MS"/>
                <a:cs typeface="Trebuchet MS"/>
              </a:rPr>
              <a:t>. The rating value if exists was found and saved in a </a:t>
            </a:r>
            <a:r>
              <a:rPr lang="en-GB" sz="1800" dirty="0" err="1">
                <a:latin typeface="Trebuchet MS"/>
                <a:cs typeface="Trebuchet MS"/>
              </a:rPr>
              <a:t>dataframe</a:t>
            </a:r>
            <a:r>
              <a:rPr lang="en-GB" sz="1800" dirty="0">
                <a:latin typeface="Trebuchet MS"/>
                <a:cs typeface="Trebuchet MS"/>
              </a:rPr>
              <a:t>. </a:t>
            </a:r>
            <a:endParaRPr lang="tr-TR" sz="1800" dirty="0">
              <a:latin typeface="Trebuchet MS"/>
              <a:cs typeface="Trebuchet MS"/>
            </a:endParaRPr>
          </a:p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dirty="0">
                <a:latin typeface="Trebuchet MS"/>
                <a:cs typeface="Trebuchet MS"/>
              </a:rPr>
              <a:t>If location has no rating value, it’s rating value saved as '</a:t>
            </a:r>
            <a:r>
              <a:rPr lang="en-GB" sz="1800" dirty="0" err="1">
                <a:latin typeface="Trebuchet MS"/>
                <a:cs typeface="Trebuchet MS"/>
              </a:rPr>
              <a:t>NaN</a:t>
            </a:r>
            <a:r>
              <a:rPr lang="en-GB" sz="1800" dirty="0">
                <a:latin typeface="Trebuchet MS"/>
                <a:cs typeface="Trebuchet MS"/>
              </a:rPr>
              <a:t>'.</a:t>
            </a:r>
            <a:endParaRPr sz="1800" dirty="0">
              <a:latin typeface="Trebuchet MS"/>
              <a:cs typeface="Trebuchet MS"/>
            </a:endParaRPr>
          </a:p>
          <a:p>
            <a:pPr marL="499744" marR="114935" lvl="1">
              <a:lnSpc>
                <a:spcPct val="116100"/>
              </a:lnSpc>
              <a:tabLst>
                <a:tab pos="836294" algn="l"/>
                <a:tab pos="836930" algn="l"/>
              </a:tabLst>
            </a:pP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A1FBB6-4691-49BF-9D8C-85692D56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spc="15" dirty="0" err="1"/>
              <a:t>Visualization</a:t>
            </a:r>
            <a:r>
              <a:rPr lang="tr-TR" spc="15" dirty="0"/>
              <a:t> of </a:t>
            </a:r>
            <a:r>
              <a:rPr lang="tr-TR" spc="15" dirty="0" err="1"/>
              <a:t>cafe</a:t>
            </a:r>
            <a:r>
              <a:rPr lang="tr-TR" spc="15" dirty="0"/>
              <a:t> </a:t>
            </a:r>
            <a:r>
              <a:rPr lang="tr-TR" spc="15" dirty="0" err="1"/>
              <a:t>venues</a:t>
            </a:r>
            <a:r>
              <a:rPr lang="tr-TR" spc="15" dirty="0"/>
              <a:t> </a:t>
            </a:r>
            <a:r>
              <a:rPr lang="tr-TR" spc="15" dirty="0" err="1"/>
              <a:t>and</a:t>
            </a:r>
            <a:r>
              <a:rPr lang="tr-TR" spc="15" dirty="0"/>
              <a:t> </a:t>
            </a:r>
            <a:r>
              <a:rPr lang="tr-TR" spc="15" dirty="0" err="1"/>
              <a:t>ratings</a:t>
            </a:r>
            <a:r>
              <a:rPr lang="tr-TR" spc="15" dirty="0"/>
              <a:t> in Kızılay, Ankara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59E962E-87CD-4D19-A6F7-2664E5B627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6" y="1123950"/>
            <a:ext cx="875927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70832"/>
            <a:ext cx="85306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15" dirty="0" err="1"/>
              <a:t>Visualization</a:t>
            </a:r>
            <a:r>
              <a:rPr lang="tr-TR" spc="15" dirty="0"/>
              <a:t> of </a:t>
            </a:r>
            <a:r>
              <a:rPr lang="tr-TR" spc="15" dirty="0" err="1"/>
              <a:t>cafe</a:t>
            </a:r>
            <a:r>
              <a:rPr lang="tr-TR" spc="15" dirty="0"/>
              <a:t> </a:t>
            </a:r>
            <a:r>
              <a:rPr lang="tr-TR" spc="15" dirty="0" err="1"/>
              <a:t>venues</a:t>
            </a:r>
            <a:r>
              <a:rPr lang="tr-TR" spc="15" dirty="0"/>
              <a:t> </a:t>
            </a:r>
            <a:r>
              <a:rPr lang="tr-TR" spc="15" dirty="0" err="1"/>
              <a:t>and</a:t>
            </a:r>
            <a:r>
              <a:rPr lang="tr-TR" spc="15" dirty="0"/>
              <a:t> </a:t>
            </a:r>
            <a:r>
              <a:rPr lang="tr-TR" spc="15" dirty="0" err="1"/>
              <a:t>ratings</a:t>
            </a:r>
            <a:r>
              <a:rPr lang="tr-TR" spc="15" dirty="0"/>
              <a:t> in Bahçelievler, Ankara</a:t>
            </a:r>
            <a:endParaRPr spc="-1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2B26CD0-4C10-4BD1-A4D7-C777A53C38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22320"/>
            <a:ext cx="7543800" cy="354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467785"/>
            <a:ext cx="55327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200" spc="60" dirty="0"/>
              <a:t>Analysis </a:t>
            </a:r>
            <a:r>
              <a:rPr lang="en-GB" sz="3200" spc="60" dirty="0"/>
              <a:t>of </a:t>
            </a:r>
            <a:r>
              <a:rPr lang="tr-TR" sz="3200" spc="60" dirty="0"/>
              <a:t>hotel </a:t>
            </a:r>
            <a:r>
              <a:rPr lang="en-GB" sz="3200" spc="60" dirty="0"/>
              <a:t>venues</a:t>
            </a:r>
            <a:endParaRPr sz="3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D67C86-70BB-4EC7-BDA4-C489C6E704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200150"/>
            <a:ext cx="7010400" cy="152400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D0E2D67-BCB3-415D-96D7-6830FB1BF62F}"/>
              </a:ext>
            </a:extLst>
          </p:cNvPr>
          <p:cNvSpPr txBox="1"/>
          <p:nvPr/>
        </p:nvSpPr>
        <p:spPr>
          <a:xfrm>
            <a:off x="152400" y="3562350"/>
            <a:ext cx="6324600" cy="152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tr-TR" sz="1800" dirty="0">
                <a:latin typeface="Trebuchet MS"/>
                <a:cs typeface="Trebuchet MS"/>
              </a:rPr>
              <a:t>Hotel</a:t>
            </a:r>
            <a:r>
              <a:rPr lang="en-GB" sz="1800" dirty="0">
                <a:latin typeface="Trebuchet MS"/>
                <a:cs typeface="Trebuchet MS"/>
              </a:rPr>
              <a:t> venues has been examined </a:t>
            </a:r>
            <a:r>
              <a:rPr lang="en-GB" sz="1800" dirty="0" err="1">
                <a:latin typeface="Trebuchet MS"/>
                <a:cs typeface="Trebuchet MS"/>
              </a:rPr>
              <a:t>seperately</a:t>
            </a:r>
            <a:r>
              <a:rPr lang="en-GB" sz="1800" dirty="0">
                <a:latin typeface="Trebuchet MS"/>
                <a:cs typeface="Trebuchet MS"/>
              </a:rPr>
              <a:t>. The rating value if exists was found and saved in a </a:t>
            </a:r>
            <a:r>
              <a:rPr lang="en-GB" sz="1800" dirty="0" err="1">
                <a:latin typeface="Trebuchet MS"/>
                <a:cs typeface="Trebuchet MS"/>
              </a:rPr>
              <a:t>dataframe</a:t>
            </a:r>
            <a:r>
              <a:rPr lang="en-GB" sz="1800" dirty="0">
                <a:latin typeface="Trebuchet MS"/>
                <a:cs typeface="Trebuchet MS"/>
              </a:rPr>
              <a:t>. </a:t>
            </a:r>
            <a:endParaRPr lang="tr-TR" sz="1800" dirty="0">
              <a:latin typeface="Trebuchet MS"/>
              <a:cs typeface="Trebuchet MS"/>
            </a:endParaRPr>
          </a:p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dirty="0">
                <a:latin typeface="Trebuchet MS"/>
                <a:cs typeface="Trebuchet MS"/>
              </a:rPr>
              <a:t>If </a:t>
            </a:r>
            <a:r>
              <a:rPr lang="tr-TR" sz="1800" dirty="0">
                <a:latin typeface="Trebuchet MS"/>
                <a:cs typeface="Trebuchet MS"/>
              </a:rPr>
              <a:t>hotel</a:t>
            </a:r>
            <a:r>
              <a:rPr lang="en-GB" sz="1800" dirty="0">
                <a:latin typeface="Trebuchet MS"/>
                <a:cs typeface="Trebuchet MS"/>
              </a:rPr>
              <a:t> has no rating value, it’s rating value saved as '</a:t>
            </a:r>
            <a:r>
              <a:rPr lang="en-GB" sz="1800" dirty="0" err="1">
                <a:latin typeface="Trebuchet MS"/>
                <a:cs typeface="Trebuchet MS"/>
              </a:rPr>
              <a:t>NaN</a:t>
            </a:r>
            <a:r>
              <a:rPr lang="en-GB" sz="1800" dirty="0">
                <a:latin typeface="Trebuchet MS"/>
                <a:cs typeface="Trebuchet MS"/>
              </a:rPr>
              <a:t>'.</a:t>
            </a:r>
            <a:endParaRPr sz="1800" dirty="0">
              <a:latin typeface="Trebuchet MS"/>
              <a:cs typeface="Trebuchet MS"/>
            </a:endParaRPr>
          </a:p>
          <a:p>
            <a:pPr marL="499744" marR="114935" lvl="1">
              <a:lnSpc>
                <a:spcPct val="116100"/>
              </a:lnSpc>
              <a:tabLst>
                <a:tab pos="836294" algn="l"/>
                <a:tab pos="836930" algn="l"/>
              </a:tabLst>
            </a:pP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467784"/>
            <a:ext cx="8606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15" dirty="0" err="1"/>
              <a:t>Visualization</a:t>
            </a:r>
            <a:r>
              <a:rPr lang="tr-TR" spc="15" dirty="0"/>
              <a:t> of hotel </a:t>
            </a:r>
            <a:r>
              <a:rPr lang="tr-TR" spc="15" dirty="0" err="1"/>
              <a:t>venues</a:t>
            </a:r>
            <a:r>
              <a:rPr lang="tr-TR" spc="15" dirty="0"/>
              <a:t> </a:t>
            </a:r>
            <a:r>
              <a:rPr lang="tr-TR" spc="15" dirty="0" err="1"/>
              <a:t>and</a:t>
            </a:r>
            <a:r>
              <a:rPr lang="tr-TR" spc="15" dirty="0"/>
              <a:t> </a:t>
            </a:r>
            <a:r>
              <a:rPr lang="tr-TR" spc="15" dirty="0" err="1"/>
              <a:t>ratings</a:t>
            </a:r>
            <a:r>
              <a:rPr lang="tr-TR" spc="15" dirty="0"/>
              <a:t> in Kızılay, Ankara</a:t>
            </a:r>
            <a:endParaRPr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362D547-7927-442C-BF49-AC28DC3DE0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47750"/>
            <a:ext cx="73152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32933A-E562-4341-913A-3AA29D2B0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233883"/>
            <a:ext cx="8374549" cy="1107996"/>
          </a:xfrm>
        </p:spPr>
        <p:txBody>
          <a:bodyPr/>
          <a:lstStyle/>
          <a:p>
            <a:br>
              <a:rPr lang="tr-TR" dirty="0"/>
            </a:br>
            <a:r>
              <a:rPr lang="tr-TR" spc="15" dirty="0" err="1"/>
              <a:t>Visualization</a:t>
            </a:r>
            <a:r>
              <a:rPr lang="tr-TR" spc="15" dirty="0"/>
              <a:t> of hotel </a:t>
            </a:r>
            <a:r>
              <a:rPr lang="tr-TR" spc="15" dirty="0" err="1"/>
              <a:t>venues</a:t>
            </a:r>
            <a:r>
              <a:rPr lang="tr-TR" spc="15" dirty="0"/>
              <a:t> </a:t>
            </a:r>
            <a:r>
              <a:rPr lang="tr-TR" spc="15" dirty="0" err="1"/>
              <a:t>and</a:t>
            </a:r>
            <a:r>
              <a:rPr lang="tr-TR" spc="15" dirty="0"/>
              <a:t> </a:t>
            </a:r>
            <a:r>
              <a:rPr lang="tr-TR" spc="15" dirty="0" err="1"/>
              <a:t>ratings</a:t>
            </a:r>
            <a:r>
              <a:rPr lang="tr-TR" spc="15" dirty="0"/>
              <a:t> in Bahçelievler, Ankara</a:t>
            </a:r>
            <a:endParaRPr lang="en-GB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0868ABC-20F5-4842-8A09-755A5471F4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10872"/>
            <a:ext cx="6781800" cy="2789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11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7785"/>
            <a:ext cx="5506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000" dirty="0" err="1"/>
              <a:t>Results</a:t>
            </a:r>
            <a:r>
              <a:rPr lang="tr-TR" sz="3000" dirty="0"/>
              <a:t> </a:t>
            </a:r>
            <a:r>
              <a:rPr lang="tr-TR" sz="3000" dirty="0" err="1"/>
              <a:t>and</a:t>
            </a:r>
            <a:r>
              <a:rPr lang="tr-TR" sz="3000" dirty="0"/>
              <a:t> </a:t>
            </a:r>
            <a:r>
              <a:rPr lang="tr-TR" sz="3000" dirty="0" err="1"/>
              <a:t>discussions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475248" y="1253750"/>
            <a:ext cx="8287751" cy="3228447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Results show that cafe,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coffe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shops and restaurant are most popular places both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and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in Ankara. For this reason, if someone who wants to open cafe or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coffe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shops may open in the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or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sz="1800" spc="-40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  <a:endParaRPr lang="tr-TR" sz="1800" spc="-40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pc="15" dirty="0">
                <a:solidFill>
                  <a:srgbClr val="434343"/>
                </a:solidFill>
                <a:latin typeface="Trebuchet MS"/>
              </a:rPr>
              <a:t>Results showed that the number of restaurant venues are less than total number of cafe and </a:t>
            </a:r>
            <a:r>
              <a:rPr lang="en-GB" spc="15" dirty="0" err="1">
                <a:solidFill>
                  <a:srgbClr val="434343"/>
                </a:solidFill>
                <a:latin typeface="Trebuchet MS"/>
              </a:rPr>
              <a:t>coffe</a:t>
            </a:r>
            <a:r>
              <a:rPr lang="en-GB" spc="15" dirty="0">
                <a:solidFill>
                  <a:srgbClr val="434343"/>
                </a:solidFill>
                <a:latin typeface="Trebuchet MS"/>
              </a:rPr>
              <a:t> shops. But more than other categories.</a:t>
            </a:r>
            <a:endParaRPr spc="15" dirty="0">
              <a:solidFill>
                <a:srgbClr val="434343"/>
              </a:solidFill>
              <a:latin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15" dirty="0">
                <a:solidFill>
                  <a:srgbClr val="434343"/>
                </a:solidFill>
                <a:latin typeface="Trebuchet MS"/>
                <a:cs typeface="Trebuchet MS"/>
              </a:rPr>
              <a:t>Rating values of cafe venues are extracted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and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showed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on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map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with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rating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15" dirty="0" err="1">
                <a:solidFill>
                  <a:srgbClr val="434343"/>
                </a:solidFill>
                <a:latin typeface="Trebuchet MS"/>
                <a:cs typeface="Trebuchet MS"/>
              </a:rPr>
              <a:t>values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.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Venue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that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has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highest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rating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shown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with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different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color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from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pc="15" dirty="0" err="1">
                <a:solidFill>
                  <a:srgbClr val="434343"/>
                </a:solidFill>
                <a:latin typeface="Trebuchet MS"/>
                <a:cs typeface="Trebuchet MS"/>
              </a:rPr>
              <a:t>others</a:t>
            </a:r>
            <a:r>
              <a:rPr lang="tr-TR" spc="15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  <a:r>
              <a:rPr lang="tr-TR" sz="1800" spc="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-20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lang="en-GB" sz="1800" spc="-20" dirty="0">
                <a:solidFill>
                  <a:srgbClr val="434343"/>
                </a:solidFill>
                <a:latin typeface="Trebuchet MS"/>
                <a:cs typeface="Trebuchet MS"/>
              </a:rPr>
              <a:t> have much more hotel venues according to </a:t>
            </a:r>
            <a:r>
              <a:rPr lang="en-GB" sz="1800" spc="-20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</a:t>
            </a:r>
            <a:r>
              <a:rPr lang="en-GB" sz="1800" spc="-20" dirty="0">
                <a:solidFill>
                  <a:srgbClr val="434343"/>
                </a:solidFill>
                <a:latin typeface="Trebuchet MS"/>
                <a:cs typeface="Trebuchet MS"/>
              </a:rPr>
              <a:t> and the fullness of the rating values of </a:t>
            </a:r>
            <a:r>
              <a:rPr lang="en-GB" sz="1800" spc="-20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lang="en-GB" sz="1800" spc="-20" dirty="0">
                <a:solidFill>
                  <a:srgbClr val="434343"/>
                </a:solidFill>
                <a:latin typeface="Trebuchet MS"/>
                <a:cs typeface="Trebuchet MS"/>
              </a:rPr>
              <a:t>’ hotel venues is more than </a:t>
            </a:r>
            <a:r>
              <a:rPr lang="en-GB" sz="1800" spc="-20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Bahçelievler's</a:t>
            </a:r>
            <a:r>
              <a:rPr lang="en-GB" sz="1800" spc="-20" dirty="0">
                <a:solidFill>
                  <a:srgbClr val="434343"/>
                </a:solidFill>
                <a:latin typeface="Trebuchet MS"/>
                <a:cs typeface="Trebuchet MS"/>
              </a:rPr>
              <a:t> hotel venues rating values.</a:t>
            </a:r>
            <a:endParaRPr lang="tr-TR" sz="1800" spc="-20" dirty="0">
              <a:solidFill>
                <a:srgbClr val="434343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CCA9FA-D405-4FBB-8503-DDFCF450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dirty="0" err="1"/>
              <a:t>Conclusions</a:t>
            </a:r>
            <a:endParaRPr lang="en-GB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9EDB693-23F6-4723-8028-7B72EDFA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249" y="1253750"/>
            <a:ext cx="8193500" cy="3323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Two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favorite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places of Ankara which are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and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are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analyzed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  <a:endParaRPr lang="tr-TR" sz="1800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pc="-45" dirty="0">
                <a:solidFill>
                  <a:srgbClr val="434343"/>
                </a:solidFill>
                <a:latin typeface="Trebuchet MS"/>
                <a:cs typeface="Trebuchet MS"/>
              </a:rPr>
              <a:t>Restaurants, doner and kebab restaurants are found and visualized in the map.</a:t>
            </a:r>
            <a:endParaRPr lang="tr-TR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r>
              <a:rPr lang="en-GB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endParaRPr lang="tr-TR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F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or someone who is searching good cafe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or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hotels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in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or </a:t>
            </a:r>
            <a:r>
              <a:rPr lang="en-GB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if exists the rating of each cafe venue was found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and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visualized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on </a:t>
            </a:r>
            <a:r>
              <a:rPr lang="tr-TR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the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45" dirty="0" err="1">
                <a:solidFill>
                  <a:srgbClr val="434343"/>
                </a:solidFill>
                <a:latin typeface="Trebuchet MS"/>
                <a:cs typeface="Trebuchet MS"/>
              </a:rPr>
              <a:t>map</a:t>
            </a:r>
            <a:r>
              <a:rPr lang="tr-TR" sz="1800" spc="-45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</a:p>
          <a:p>
            <a:endParaRPr lang="tr-TR" sz="1800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This project will be useful for someone who is searching good cafe, restaurant or hotel in Ankara.</a:t>
            </a:r>
            <a:endParaRPr lang="tr-TR" sz="1800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endParaRPr lang="tr-TR" sz="1800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spc="-45" dirty="0">
                <a:solidFill>
                  <a:srgbClr val="434343"/>
                </a:solidFill>
                <a:latin typeface="Trebuchet MS"/>
                <a:cs typeface="Trebuchet MS"/>
              </a:rPr>
              <a:t>This project may be extend with analysis of all places of Ankara.</a:t>
            </a:r>
            <a:endParaRPr lang="tr-TR" sz="1800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spc="-4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51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70832"/>
            <a:ext cx="772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35" dirty="0"/>
              <a:t>Introduction/Business Problem</a:t>
            </a:r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53750"/>
            <a:ext cx="7991475" cy="28736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-70" dirty="0">
                <a:solidFill>
                  <a:srgbClr val="434343"/>
                </a:solidFill>
                <a:latin typeface="Trebuchet MS"/>
                <a:cs typeface="Trebuchet MS"/>
              </a:rPr>
              <a:t>Ankara is the capital city of Turkey. It includes lots of universities and workplaces. Students and workers are the important customers of restaurants. </a:t>
            </a:r>
            <a:endParaRPr lang="tr-TR" sz="1800" spc="-70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-15" dirty="0">
                <a:solidFill>
                  <a:srgbClr val="434343"/>
                </a:solidFill>
                <a:latin typeface="Trebuchet MS"/>
                <a:cs typeface="Trebuchet MS"/>
              </a:rPr>
              <a:t>Students and workers search good places to eat or drink something. </a:t>
            </a:r>
            <a:r>
              <a:rPr lang="tr-TR" sz="1800" spc="-15" dirty="0" err="1">
                <a:solidFill>
                  <a:srgbClr val="434343"/>
                </a:solidFill>
                <a:latin typeface="Trebuchet MS"/>
                <a:cs typeface="Trebuchet MS"/>
              </a:rPr>
              <a:t>Target</a:t>
            </a:r>
            <a:r>
              <a:rPr lang="tr-TR" sz="18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15" dirty="0" err="1">
                <a:solidFill>
                  <a:srgbClr val="434343"/>
                </a:solidFill>
                <a:latin typeface="Trebuchet MS"/>
                <a:cs typeface="Trebuchet MS"/>
              </a:rPr>
              <a:t>users</a:t>
            </a:r>
            <a:r>
              <a:rPr lang="tr-TR" sz="18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-15" dirty="0" err="1">
                <a:solidFill>
                  <a:srgbClr val="434343"/>
                </a:solidFill>
                <a:latin typeface="Trebuchet MS"/>
                <a:cs typeface="Trebuchet MS"/>
              </a:rPr>
              <a:t>are</a:t>
            </a:r>
            <a:r>
              <a:rPr lang="tr-TR" sz="1800" spc="-15" dirty="0">
                <a:solidFill>
                  <a:srgbClr val="434343"/>
                </a:solidFill>
                <a:latin typeface="Trebuchet MS"/>
                <a:cs typeface="Trebuchet MS"/>
              </a:rPr>
              <a:t>:</a:t>
            </a:r>
          </a:p>
          <a:p>
            <a:pPr marL="836294" lvl="1" indent="-336550">
              <a:spcBef>
                <a:spcPts val="27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10" dirty="0">
                <a:solidFill>
                  <a:srgbClr val="434343"/>
                </a:solidFill>
                <a:latin typeface="Trebuchet MS"/>
              </a:rPr>
              <a:t>S</a:t>
            </a:r>
            <a:r>
              <a:rPr lang="en-GB" sz="1400" spc="10" dirty="0" err="1">
                <a:solidFill>
                  <a:srgbClr val="434343"/>
                </a:solidFill>
                <a:latin typeface="Trebuchet MS"/>
              </a:rPr>
              <a:t>takeholders</a:t>
            </a:r>
            <a:r>
              <a:rPr lang="en-GB" sz="1400" spc="10" dirty="0">
                <a:solidFill>
                  <a:srgbClr val="434343"/>
                </a:solidFill>
                <a:latin typeface="Trebuchet MS"/>
              </a:rPr>
              <a:t> who wants to open a restaurant in Ankara</a:t>
            </a:r>
            <a:endParaRPr lang="tr-TR" sz="1400" spc="-1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836294" lvl="1" indent="-336550">
              <a:spcBef>
                <a:spcPts val="27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Someone </a:t>
            </a:r>
            <a:r>
              <a:rPr lang="tr-TR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who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searches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a </a:t>
            </a:r>
            <a:r>
              <a:rPr lang="tr-TR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good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cafe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or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restaurant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en-GB" sz="1400" spc="-15" dirty="0">
                <a:solidFill>
                  <a:srgbClr val="434343"/>
                </a:solidFill>
                <a:latin typeface="Trebuchet MS"/>
                <a:cs typeface="Trebuchet MS"/>
              </a:rPr>
              <a:t>to eat or drink something</a:t>
            </a: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</a:p>
          <a:p>
            <a:pPr marL="836294" lvl="1" indent="-336550">
              <a:spcBef>
                <a:spcPts val="27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-15" dirty="0">
                <a:solidFill>
                  <a:srgbClr val="434343"/>
                </a:solidFill>
                <a:latin typeface="Trebuchet MS"/>
                <a:cs typeface="Trebuchet MS"/>
              </a:rPr>
              <a:t>T</a:t>
            </a:r>
            <a:r>
              <a:rPr lang="en-GB" sz="1400" spc="-15" dirty="0" err="1">
                <a:solidFill>
                  <a:srgbClr val="434343"/>
                </a:solidFill>
                <a:latin typeface="Trebuchet MS"/>
                <a:cs typeface="Trebuchet MS"/>
              </a:rPr>
              <a:t>ourists</a:t>
            </a:r>
            <a:r>
              <a:rPr lang="en-GB" sz="1400" spc="-15" dirty="0">
                <a:solidFill>
                  <a:srgbClr val="434343"/>
                </a:solidFill>
                <a:latin typeface="Trebuchet MS"/>
                <a:cs typeface="Trebuchet MS"/>
              </a:rPr>
              <a:t> who come to Ankara and searching a hotel for accommodation hotel venues </a:t>
            </a:r>
            <a:endParaRPr lang="tr-TR" sz="1400" spc="-1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65" dirty="0">
                <a:solidFill>
                  <a:srgbClr val="434343"/>
                </a:solidFill>
                <a:latin typeface="Trebuchet MS"/>
                <a:cs typeface="Trebuchet MS"/>
              </a:rPr>
              <a:t>Someone who are searching good café or restaurant places in Ankara and tourists or newcomers who come to Ankara and search for a place for accommodation may be interested.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467785"/>
            <a:ext cx="5001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253750"/>
            <a:ext cx="7835265" cy="1239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247015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sz="1800" spc="-20" dirty="0">
                <a:solidFill>
                  <a:srgbClr val="434343"/>
                </a:solidFill>
                <a:latin typeface="Trebuchet MS"/>
                <a:cs typeface="Trebuchet MS"/>
              </a:rPr>
              <a:t>Data which is accessible with using Foursquare API</a:t>
            </a:r>
          </a:p>
          <a:p>
            <a:pPr marL="836295" lvl="1" indent="-367030"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dirty="0" err="1">
                <a:latin typeface="Trebuchet MS"/>
                <a:cs typeface="Trebuchet MS"/>
              </a:rPr>
              <a:t>Kızılay</a:t>
            </a:r>
            <a:r>
              <a:rPr lang="en-GB" dirty="0">
                <a:latin typeface="Trebuchet MS"/>
                <a:cs typeface="Trebuchet MS"/>
              </a:rPr>
              <a:t> and </a:t>
            </a:r>
            <a:r>
              <a:rPr lang="en-GB" dirty="0" err="1">
                <a:latin typeface="Trebuchet MS"/>
                <a:cs typeface="Trebuchet MS"/>
              </a:rPr>
              <a:t>Bahçelievler</a:t>
            </a:r>
            <a:r>
              <a:rPr lang="en-GB" dirty="0">
                <a:latin typeface="Trebuchet MS"/>
                <a:cs typeface="Trebuchet MS"/>
              </a:rPr>
              <a:t> nearby venues data that is retrieved by using Foursquare API</a:t>
            </a:r>
          </a:p>
          <a:p>
            <a:pPr marL="836295" lvl="1" indent="-367030"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GB" dirty="0">
                <a:latin typeface="Trebuchet MS"/>
                <a:cs typeface="Trebuchet MS"/>
              </a:rPr>
              <a:t>Rating of each restaurant venue with radius 500 meters.</a:t>
            </a:r>
            <a:endParaRPr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468800"/>
            <a:ext cx="7922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800" spc="70" dirty="0" err="1"/>
              <a:t>Methodology</a:t>
            </a:r>
            <a:endParaRPr sz="28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B270112-E0D3-4B16-9017-BDAF88CA7DC9}"/>
              </a:ext>
            </a:extLst>
          </p:cNvPr>
          <p:cNvSpPr txBox="1"/>
          <p:nvPr/>
        </p:nvSpPr>
        <p:spPr>
          <a:xfrm>
            <a:off x="384725" y="1102489"/>
            <a:ext cx="7922895" cy="2938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pc="-70" dirty="0">
                <a:solidFill>
                  <a:srgbClr val="434343"/>
                </a:solidFill>
                <a:latin typeface="Trebuchet MS"/>
              </a:rPr>
              <a:t> Categories of places that are in 500 radius meters are founded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.</a:t>
            </a:r>
          </a:p>
          <a:p>
            <a:endParaRPr lang="tr-TR" spc="-70" dirty="0">
              <a:solidFill>
                <a:srgbClr val="434343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pc="-70" dirty="0">
                <a:solidFill>
                  <a:srgbClr val="434343"/>
                </a:solidFill>
                <a:latin typeface="Trebuchet MS"/>
              </a:rPr>
              <a:t> C</a:t>
            </a:r>
            <a:r>
              <a:rPr lang="en-GB" spc="-70" dirty="0" err="1">
                <a:solidFill>
                  <a:srgbClr val="434343"/>
                </a:solidFill>
                <a:latin typeface="Trebuchet MS"/>
              </a:rPr>
              <a:t>lustering</a:t>
            </a:r>
            <a:r>
              <a:rPr lang="en-GB" spc="-70" dirty="0">
                <a:solidFill>
                  <a:srgbClr val="434343"/>
                </a:solidFill>
                <a:latin typeface="Trebuchet MS"/>
              </a:rPr>
              <a:t> operation is done according to these categories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pc="-70" dirty="0">
              <a:solidFill>
                <a:srgbClr val="434343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pc="-70" dirty="0">
                <a:solidFill>
                  <a:srgbClr val="434343"/>
                </a:solidFill>
                <a:latin typeface="Trebuchet MS"/>
              </a:rPr>
              <a:t>Restaurant categories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 </a:t>
            </a:r>
            <a:r>
              <a:rPr lang="tr-TR" spc="-70" dirty="0" err="1">
                <a:solidFill>
                  <a:srgbClr val="434343"/>
                </a:solidFill>
                <a:latin typeface="Trebuchet MS"/>
              </a:rPr>
              <a:t>were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 </a:t>
            </a:r>
            <a:r>
              <a:rPr lang="tr-TR" spc="-70" dirty="0" err="1">
                <a:solidFill>
                  <a:srgbClr val="434343"/>
                </a:solidFill>
                <a:latin typeface="Trebuchet MS"/>
              </a:rPr>
              <a:t>found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 </a:t>
            </a:r>
            <a:r>
              <a:rPr lang="tr-TR" spc="-70" dirty="0" err="1">
                <a:solidFill>
                  <a:srgbClr val="434343"/>
                </a:solidFill>
                <a:latin typeface="Trebuchet MS"/>
              </a:rPr>
              <a:t>and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 </a:t>
            </a:r>
            <a:r>
              <a:rPr lang="tr-TR" spc="-70" dirty="0" err="1">
                <a:solidFill>
                  <a:srgbClr val="434343"/>
                </a:solidFill>
                <a:latin typeface="Trebuchet MS"/>
              </a:rPr>
              <a:t>visualized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 on </a:t>
            </a:r>
            <a:r>
              <a:rPr lang="tr-TR" spc="-70" dirty="0" err="1">
                <a:solidFill>
                  <a:srgbClr val="434343"/>
                </a:solidFill>
                <a:latin typeface="Trebuchet MS"/>
              </a:rPr>
              <a:t>the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 </a:t>
            </a:r>
            <a:r>
              <a:rPr lang="tr-TR" spc="-70" dirty="0" err="1">
                <a:solidFill>
                  <a:srgbClr val="434343"/>
                </a:solidFill>
                <a:latin typeface="Trebuchet MS"/>
              </a:rPr>
              <a:t>map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pc="-70" dirty="0">
              <a:solidFill>
                <a:srgbClr val="434343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pc="-70" dirty="0">
                <a:solidFill>
                  <a:srgbClr val="434343"/>
                </a:solidFill>
                <a:latin typeface="Trebuchet MS"/>
              </a:rPr>
              <a:t> The rating value if exists was found and saved in a </a:t>
            </a:r>
            <a:r>
              <a:rPr lang="en-GB" spc="-70" dirty="0" err="1">
                <a:solidFill>
                  <a:srgbClr val="434343"/>
                </a:solidFill>
                <a:latin typeface="Trebuchet MS"/>
              </a:rPr>
              <a:t>dataframe</a:t>
            </a:r>
            <a:r>
              <a:rPr lang="tr-TR" spc="-70" dirty="0">
                <a:solidFill>
                  <a:srgbClr val="434343"/>
                </a:solidFill>
                <a:latin typeface="Trebuchet M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pc="-70" dirty="0">
              <a:solidFill>
                <a:srgbClr val="434343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pc="-70" dirty="0">
                <a:solidFill>
                  <a:srgbClr val="434343"/>
                </a:solidFill>
                <a:latin typeface="Trebuchet MS"/>
              </a:rPr>
              <a:t>Place that has highest rating value is shown with red marker and other places is shown with blue marker.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75AC55-50F8-4CA7-A864-E0B48F54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233883"/>
            <a:ext cx="8374549" cy="738664"/>
          </a:xfrm>
        </p:spPr>
        <p:txBody>
          <a:bodyPr/>
          <a:lstStyle/>
          <a:p>
            <a:br>
              <a:rPr lang="tr-TR" dirty="0"/>
            </a:br>
            <a:r>
              <a:rPr lang="tr-TR" dirty="0" err="1"/>
              <a:t>Venues</a:t>
            </a:r>
            <a:r>
              <a:rPr lang="tr-TR" dirty="0"/>
              <a:t> in Bahçelievler, Ankara</a:t>
            </a:r>
            <a:endParaRPr lang="en-GB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B86B99-EAD7-4BD9-A031-CACE294634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89075"/>
            <a:ext cx="5657850" cy="21653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8B15B30-890E-45E0-9B37-4089DBDC33A4}"/>
              </a:ext>
            </a:extLst>
          </p:cNvPr>
          <p:cNvSpPr txBox="1"/>
          <p:nvPr/>
        </p:nvSpPr>
        <p:spPr>
          <a:xfrm>
            <a:off x="6705600" y="1690379"/>
            <a:ext cx="2438400" cy="491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2384" indent="-28575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Venues and categories of venues in </a:t>
            </a:r>
            <a:r>
              <a:rPr lang="en-GB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Bahçelievler</a:t>
            </a: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endParaRPr lang="tr-TR" sz="1400" spc="5" dirty="0">
              <a:solidFill>
                <a:srgbClr val="43434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3761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107944-2E7E-4DE6-9893-261937E4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" y="233883"/>
            <a:ext cx="8374549" cy="738664"/>
          </a:xfrm>
        </p:spPr>
        <p:txBody>
          <a:bodyPr/>
          <a:lstStyle/>
          <a:p>
            <a:br>
              <a:rPr lang="tr-TR" dirty="0"/>
            </a:br>
            <a:r>
              <a:rPr lang="tr-TR" dirty="0" err="1"/>
              <a:t>Venues</a:t>
            </a:r>
            <a:r>
              <a:rPr lang="tr-TR" dirty="0"/>
              <a:t> in Kızılay, Ankara</a:t>
            </a:r>
            <a:endParaRPr lang="en-GB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F7CCEC9-53B8-450F-B8B4-EC003E25D091}"/>
              </a:ext>
            </a:extLst>
          </p:cNvPr>
          <p:cNvSpPr txBox="1"/>
          <p:nvPr/>
        </p:nvSpPr>
        <p:spPr>
          <a:xfrm>
            <a:off x="6705600" y="1690379"/>
            <a:ext cx="2438400" cy="491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2384" indent="-28575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Venues and categories of venues in 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Kızılay.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E396C8E-C305-4161-A058-E460D724C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493837"/>
            <a:ext cx="6096000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1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467785"/>
            <a:ext cx="71932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000" spc="75" dirty="0"/>
              <a:t>Data Analysis (1/2)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6763748" y="1261497"/>
            <a:ext cx="2304051" cy="1754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2384" indent="-28575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The number of places that grouped according to categories in </a:t>
            </a:r>
            <a:r>
              <a:rPr lang="en-GB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Kızılay</a:t>
            </a: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, Ankara.</a:t>
            </a:r>
            <a:endParaRPr lang="tr-TR" sz="1400" spc="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98450" marR="32384" indent="-28575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Café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category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has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maximum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number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of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places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9C2818-3D96-48AD-A526-33E9A0BA0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3950"/>
            <a:ext cx="4267200" cy="381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48CBC4-B019-42A1-B614-0CCB0EFA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sz="2400" spc="75" dirty="0"/>
              <a:t>Data Analysis (2/2)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4DCB96-7D49-4433-B45C-C14A9C0361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725" y="1123950"/>
            <a:ext cx="5101675" cy="35814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3FD423E7-C1BC-4AA1-866C-C60522906DB7}"/>
              </a:ext>
            </a:extLst>
          </p:cNvPr>
          <p:cNvSpPr txBox="1"/>
          <p:nvPr/>
        </p:nvSpPr>
        <p:spPr>
          <a:xfrm>
            <a:off x="6763748" y="1261497"/>
            <a:ext cx="2304051" cy="1754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2384" indent="-28575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The number of places that grouped according to categories in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Bahçelievler</a:t>
            </a:r>
            <a:r>
              <a:rPr lang="en-GB" sz="1400" spc="5" dirty="0">
                <a:solidFill>
                  <a:srgbClr val="434343"/>
                </a:solidFill>
                <a:latin typeface="Trebuchet MS"/>
                <a:cs typeface="Trebuchet MS"/>
              </a:rPr>
              <a:t>, Ankara.</a:t>
            </a:r>
            <a:endParaRPr lang="tr-TR" sz="1400" spc="5" dirty="0">
              <a:solidFill>
                <a:srgbClr val="434343"/>
              </a:solidFill>
              <a:latin typeface="Trebuchet MS"/>
              <a:cs typeface="Trebuchet MS"/>
            </a:endParaRPr>
          </a:p>
          <a:p>
            <a:pPr marL="298450" marR="32384" indent="-28575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Café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category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has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maximum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number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 of </a:t>
            </a:r>
            <a:r>
              <a:rPr lang="tr-TR" sz="1400" spc="5" dirty="0" err="1">
                <a:solidFill>
                  <a:srgbClr val="434343"/>
                </a:solidFill>
                <a:latin typeface="Trebuchet MS"/>
                <a:cs typeface="Trebuchet MS"/>
              </a:rPr>
              <a:t>places</a:t>
            </a:r>
            <a:r>
              <a:rPr lang="tr-TR" sz="1400" spc="5" dirty="0">
                <a:solidFill>
                  <a:srgbClr val="434343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489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467785"/>
            <a:ext cx="81895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200" spc="60" dirty="0"/>
              <a:t>Analysis</a:t>
            </a:r>
            <a:r>
              <a:rPr lang="en-GB" sz="3000" spc="60" dirty="0"/>
              <a:t> of restaurant venues</a:t>
            </a:r>
            <a:endParaRPr sz="3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FCA370A-A658-481D-84D4-62648865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62150"/>
            <a:ext cx="6389758" cy="167407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63AE33D-DD63-4F60-9B72-FBC711D606E1}"/>
              </a:ext>
            </a:extLst>
          </p:cNvPr>
          <p:cNvSpPr txBox="1"/>
          <p:nvPr/>
        </p:nvSpPr>
        <p:spPr>
          <a:xfrm>
            <a:off x="6172200" y="1189956"/>
            <a:ext cx="3371850" cy="2153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tr-TR" sz="1800" spc="60" dirty="0" err="1">
                <a:solidFill>
                  <a:srgbClr val="434343"/>
                </a:solidFill>
                <a:latin typeface="Trebuchet MS"/>
                <a:cs typeface="Trebuchet MS"/>
              </a:rPr>
              <a:t>Restaurant</a:t>
            </a:r>
            <a:r>
              <a:rPr lang="tr-TR" sz="1800" spc="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60" dirty="0" err="1">
                <a:solidFill>
                  <a:srgbClr val="434343"/>
                </a:solidFill>
                <a:latin typeface="Trebuchet MS"/>
                <a:cs typeface="Trebuchet MS"/>
              </a:rPr>
              <a:t>catefory</a:t>
            </a:r>
            <a:r>
              <a:rPr lang="tr-TR" sz="1800" spc="6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800" spc="60" dirty="0" err="1">
                <a:solidFill>
                  <a:srgbClr val="434343"/>
                </a:solidFill>
                <a:latin typeface="Trebuchet MS"/>
                <a:cs typeface="Trebuchet MS"/>
              </a:rPr>
              <a:t>includes</a:t>
            </a:r>
            <a:r>
              <a:rPr sz="1800" spc="-35" dirty="0">
                <a:solidFill>
                  <a:srgbClr val="434343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  <a:p>
            <a:pPr marL="836294" marR="78105" lvl="1" indent="-336550">
              <a:lnSpc>
                <a:spcPct val="116100"/>
              </a:lnSpc>
              <a:spcBef>
                <a:spcPts val="6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25" dirty="0" err="1">
                <a:solidFill>
                  <a:srgbClr val="434343"/>
                </a:solidFill>
                <a:latin typeface="Trebuchet MS"/>
                <a:cs typeface="Trebuchet MS"/>
              </a:rPr>
              <a:t>Restaurant</a:t>
            </a:r>
            <a:endParaRPr sz="1400" dirty="0">
              <a:latin typeface="Trebuchet MS"/>
              <a:cs typeface="Trebuchet MS"/>
            </a:endParaRPr>
          </a:p>
          <a:p>
            <a:pPr marL="836294" marR="94615" lvl="1" indent="-336550">
              <a:lnSpc>
                <a:spcPct val="1161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-20" dirty="0" err="1">
                <a:solidFill>
                  <a:srgbClr val="434343"/>
                </a:solidFill>
                <a:latin typeface="Trebuchet MS"/>
                <a:cs typeface="Trebuchet MS"/>
              </a:rPr>
              <a:t>Doner</a:t>
            </a:r>
            <a:r>
              <a:rPr lang="tr-TR" sz="1400" spc="-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25" dirty="0" err="1">
                <a:solidFill>
                  <a:srgbClr val="434343"/>
                </a:solidFill>
                <a:latin typeface="Trebuchet MS"/>
                <a:cs typeface="Trebuchet MS"/>
              </a:rPr>
              <a:t>Restaurant</a:t>
            </a:r>
            <a:endParaRPr lang="tr-TR" sz="1400" dirty="0">
              <a:latin typeface="Trebuchet MS"/>
              <a:cs typeface="Trebuchet MS"/>
            </a:endParaRPr>
          </a:p>
          <a:p>
            <a:pPr marL="836294" marR="94615" lvl="1" indent="-336550">
              <a:lnSpc>
                <a:spcPct val="1161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-20" dirty="0" err="1">
                <a:solidFill>
                  <a:srgbClr val="434343"/>
                </a:solidFill>
                <a:latin typeface="Trebuchet MS"/>
                <a:cs typeface="Trebuchet MS"/>
              </a:rPr>
              <a:t>Kebab</a:t>
            </a:r>
            <a:r>
              <a:rPr lang="tr-TR" sz="1400" spc="-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lang="tr-TR" sz="1400" spc="25" dirty="0" err="1">
                <a:solidFill>
                  <a:srgbClr val="434343"/>
                </a:solidFill>
                <a:latin typeface="Trebuchet MS"/>
                <a:cs typeface="Trebuchet MS"/>
              </a:rPr>
              <a:t>Restaurant</a:t>
            </a:r>
            <a:r>
              <a:rPr lang="tr-TR" sz="1400" spc="-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endParaRPr sz="1400" dirty="0">
              <a:latin typeface="Trebuchet MS"/>
              <a:cs typeface="Trebuchet MS"/>
            </a:endParaRPr>
          </a:p>
          <a:p>
            <a:pPr marL="836294" marR="114935" lvl="1" indent="-336550">
              <a:lnSpc>
                <a:spcPct val="116100"/>
              </a:lnSpc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tr-TR" sz="1400" spc="15" dirty="0" err="1">
                <a:solidFill>
                  <a:srgbClr val="434343"/>
                </a:solidFill>
                <a:latin typeface="Trebuchet MS"/>
                <a:cs typeface="Trebuchet MS"/>
              </a:rPr>
              <a:t>Turkish</a:t>
            </a:r>
            <a:r>
              <a:rPr lang="tr-TR" sz="1400" spc="15" dirty="0">
                <a:solidFill>
                  <a:srgbClr val="434343"/>
                </a:solidFill>
                <a:latin typeface="Trebuchet MS"/>
                <a:cs typeface="Trebuchet MS"/>
              </a:rPr>
              <a:t> Home Cooking </a:t>
            </a:r>
            <a:r>
              <a:rPr lang="tr-TR" sz="1400" spc="25" dirty="0" err="1">
                <a:solidFill>
                  <a:srgbClr val="434343"/>
                </a:solidFill>
                <a:latin typeface="Trebuchet MS"/>
                <a:cs typeface="Trebuchet MS"/>
              </a:rPr>
              <a:t>Restaurant</a:t>
            </a:r>
            <a:endParaRPr lang="tr-TR" sz="1400" dirty="0">
              <a:latin typeface="Trebuchet MS"/>
              <a:cs typeface="Trebuchet MS"/>
            </a:endParaRPr>
          </a:p>
          <a:p>
            <a:pPr marL="499744" marR="114935" lvl="1">
              <a:lnSpc>
                <a:spcPct val="116100"/>
              </a:lnSpc>
              <a:tabLst>
                <a:tab pos="836294" algn="l"/>
                <a:tab pos="836930" algn="l"/>
              </a:tabLst>
            </a:pP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6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686</Words>
  <Application>Microsoft Office PowerPoint</Application>
  <PresentationFormat>Ekran Gösterisi (16:9)</PresentationFormat>
  <Paragraphs>67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Trebuchet MS</vt:lpstr>
      <vt:lpstr>Office Theme</vt:lpstr>
      <vt:lpstr>Analysis of Venue Places of Ankara  Fatma Betül Akyol 24/04/2021  </vt:lpstr>
      <vt:lpstr>Introduction/Business Problem</vt:lpstr>
      <vt:lpstr>Data</vt:lpstr>
      <vt:lpstr>Methodology</vt:lpstr>
      <vt:lpstr> Venues in Bahçelievler, Ankara</vt:lpstr>
      <vt:lpstr> Venues in Kızılay, Ankara</vt:lpstr>
      <vt:lpstr>Data Analysis (1/2)</vt:lpstr>
      <vt:lpstr> Data Analysis (2/2)</vt:lpstr>
      <vt:lpstr>Analysis of restaurant venues</vt:lpstr>
      <vt:lpstr>Visualization of restaurant venues in Ankara</vt:lpstr>
      <vt:lpstr>Analysis of cafe venues</vt:lpstr>
      <vt:lpstr> Visualization of cafe venues and ratings in Kızılay, Ankara</vt:lpstr>
      <vt:lpstr>Visualization of cafe venues and ratings in Bahçelievler, Ankara</vt:lpstr>
      <vt:lpstr>Analysis of hotel venues</vt:lpstr>
      <vt:lpstr>Visualization of hotel venues and ratings in Kızılay, Ankara</vt:lpstr>
      <vt:lpstr> Visualization of hotel venues and ratings in Bahçelievler, Ankara</vt:lpstr>
      <vt:lpstr>Results and discussions</vt:lpstr>
      <vt:lpstr>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in Ankara  Fatma Betül Akyol 23/04/2021</dc:title>
  <cp:lastModifiedBy>akyolfbetul@outlook.com</cp:lastModifiedBy>
  <cp:revision>2</cp:revision>
  <dcterms:created xsi:type="dcterms:W3CDTF">2021-04-23T09:57:39Z</dcterms:created>
  <dcterms:modified xsi:type="dcterms:W3CDTF">2021-04-24T10:00:50Z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